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3" r:id="rId6"/>
    <p:sldId id="277" r:id="rId7"/>
    <p:sldId id="287" r:id="rId8"/>
    <p:sldId id="279" r:id="rId9"/>
    <p:sldId id="280" r:id="rId10"/>
    <p:sldId id="293" r:id="rId11"/>
    <p:sldId id="281" r:id="rId12"/>
    <p:sldId id="282" r:id="rId13"/>
    <p:sldId id="283" r:id="rId14"/>
    <p:sldId id="290" r:id="rId15"/>
    <p:sldId id="284" r:id="rId16"/>
    <p:sldId id="286" r:id="rId17"/>
    <p:sldId id="288" r:id="rId18"/>
    <p:sldId id="289" r:id="rId19"/>
    <p:sldId id="291" r:id="rId20"/>
    <p:sldId id="294" r:id="rId21"/>
    <p:sldId id="275" r:id="rId22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6FEB9F0-43AB-4E8C-B71A-C27C3722D943}">
          <p14:sldIdLst>
            <p14:sldId id="256"/>
            <p14:sldId id="263"/>
          </p14:sldIdLst>
        </p14:section>
        <p14:section name="Sezione senza titolo" id="{46D8DA4C-E0A1-4751-BB44-82D12780F891}">
          <p14:sldIdLst>
            <p14:sldId id="277"/>
            <p14:sldId id="287"/>
            <p14:sldId id="279"/>
            <p14:sldId id="280"/>
            <p14:sldId id="293"/>
            <p14:sldId id="281"/>
            <p14:sldId id="282"/>
            <p14:sldId id="283"/>
            <p14:sldId id="290"/>
            <p14:sldId id="284"/>
            <p14:sldId id="286"/>
            <p14:sldId id="288"/>
            <p14:sldId id="289"/>
            <p14:sldId id="291"/>
            <p14:sldId id="29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pos="241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2411"/>
        <p:guide orient="horz" pos="2160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2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lang="it-IT" sz="1200"/>
            </a:lvl1pPr>
          </a:lstStyle>
          <a:p>
            <a:pPr rtl="0"/>
            <a:fld id="{2777BF2D-E970-4D4D-A1D1-EA3473BF8E2D}" type="datetime1">
              <a:rPr lang="it-IT" smtClean="0"/>
              <a:t>06/12/2024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lang="it-IT" sz="1200"/>
            </a:lvl1pPr>
          </a:lstStyle>
          <a:p>
            <a:pPr rtl="0"/>
            <a:fld id="{37B95B5C-AE81-486B-8299-C690ADF08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lang="it-IT" sz="1200"/>
            </a:lvl1pPr>
          </a:lstStyle>
          <a:p>
            <a:fld id="{31F9608A-1209-4D77-BDB6-F9852F90AE56}" type="datetime1">
              <a:rPr lang="it-IT" smtClean="0"/>
              <a:pPr/>
              <a:t>06/12/2024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1" tIns="45716" rIns="91431" bIns="45716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lang="it-IT" sz="1200"/>
            </a:lvl1pPr>
          </a:lstStyle>
          <a:p>
            <a:pPr rtl="0"/>
            <a:fld id="{6922D2F8-28A7-48E8-ADD3-E9583D47D83D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53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91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74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28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0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386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84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87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05C6-54F0-AADE-45E9-F801AECCE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B2F00A-C997-7793-2E8C-FBEB445C3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697C39-10A9-C057-38B6-A0359D4DB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064DC0-B053-EF1B-7D97-7C1F131F4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3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30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1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04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0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9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36F0-F937-C14F-11B5-A2D750EE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A33980-FD4C-6F9A-7139-613005A86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A12B77-1D96-8DFE-902B-08C89EEA3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FE440A-878E-7B24-73F4-AFDE409B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7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38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4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44211-FEFD-FD6B-FDA1-0BED6458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3BC44C-50EE-C134-4EC7-9F55A197C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F4A90-07DF-8A48-7C98-F805A37F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E16E2-3833-9EC4-5135-6ED642CC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B79A73-8DC3-86AD-595D-80DF9136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83396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52E75-6286-547D-ADEC-09A15BEF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4D547D-6BC5-099E-3720-9CD94D6A9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64B9D-944B-3BD7-47D9-8B9855CF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3EC5D-80DF-9129-59DE-8613E96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1E0C20-594F-AC25-76DE-89063FEE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99368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069BEA-A686-C100-885D-094743B83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A5E8A3-505D-D64E-076F-184D576C8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0BF78E-EC57-6F67-6739-26972DD5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5C8994-AC66-C7A3-DD57-7AD0042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B57002-BF1D-5733-1F74-44B94877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32028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it-IT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it-IT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45485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ello di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olo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1" name="Segnaposto testo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" name="Segnaposto testo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3" name="Segnaposto testo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81313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sottotitolo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425037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 si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0" name="Segnaposto immagine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9" name="Segnaposto testo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1" name="Segnaposto piè di pagina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42" name="Segnaposto numero diapositiva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43" name="Segnaposto data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8" name="Segnaposto testo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9" name="Segnaposto testo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4" name="Segnaposto testo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6" name="Segnaposto immagine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7" name="Segnaposto immagine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8" name="Segnaposto immagine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a del pro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8" name="Segnaposto testo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57" name="Segnaposto testo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4" name="Segnaposto testo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63" name="Segnaposto testo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7" name="Segnaposto testo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66" name="Segnaposto testo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2" name="Segnaposto piè di pagina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3" name="Segnaposto numero diapositiva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4" name="Segnaposto data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immagine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immagine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Segnaposto immagine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taggi del pro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8" name="Segnaposto piè di pagina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9" name="Segnaposto numero diapositiva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0" name="Segnaposto data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901AA-B638-57A1-273E-EE201A50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980B-8A47-76A1-6902-47C6DA8F8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1C2CEB-4E6F-B1AB-97A9-05B124B0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5E0086-2B05-7871-1344-78723C74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9A2151-29D7-0812-7FE3-648C4D8D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051501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sep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it-IT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</a:t>
            </a:r>
            <a:r>
              <a:rPr lang="it-IT" noProof="0" dirty="0" err="1"/>
              <a:t>chlic</a:t>
            </a:r>
            <a:r>
              <a:rPr lang="it-IT" noProof="0" dirty="0"/>
              <a:t>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a delle opportunità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it-IT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13" name="Segnaposto testo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it-IT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it-IT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elle opportunità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it-IT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testo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it-IT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testo</a:t>
            </a:r>
          </a:p>
        </p:txBody>
      </p:sp>
      <p:sp>
        <p:nvSpPr>
          <p:cNvPr id="29" name="Segnaposto testo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it-IT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testo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1" name="Segnaposto piè di pagina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2" name="Segnaposto numero diapositiva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3" name="Segnaposto data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nostra concorr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4" name="Segnaposto testo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5" name="Segnaposto testo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1" name="Segnaposto piè di pagina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2" name="Segnaposto numero diapositiva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3" name="Segnaposto data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nostra concorrenz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0" name="Segnaposto testo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54" name="Segnaposto testo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9" name="Segnaposto testo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38" name="Segnaposto testo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6" name="Segnaposto testo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34" name="Segnaposto testo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aggiungere il nome</a:t>
            </a:r>
          </a:p>
        </p:txBody>
      </p:sp>
      <p:sp>
        <p:nvSpPr>
          <p:cNvPr id="48" name="Segnaposto testo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piè di pagina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2" name="Segnaposto numero diapositiva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3" name="Segnaposto data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di cres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1" name="Segnaposto testo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9" name="Segnaposto testo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0" name="Segnaposto testo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  <p:sp>
        <p:nvSpPr>
          <p:cNvPr id="34" name="Segnaposto contenuto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ano di azione bien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Elemento grafico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uppo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21" name="Segnaposto testo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2" name="Segnaposto testo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3" name="Segnaposto testo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13" name="Segnaposto testo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it-IT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l'anno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3" name="Segnaposto testo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5" name="Segnaposto testo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6" name="Segnaposto testo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7" name="Segnaposto testo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8" name="Segnaposto testo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9" name="Segnaposto testo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0" name="Segnaposto testo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1" name="Segnaposto testo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2" name="Segnaposto testo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3" name="Segnaposto testo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4" name="Segnaposto testo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5" name="Segnaposto testo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6" name="Segnaposto testo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14" name="Segnaposto testo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it-IT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l'anno</a:t>
            </a:r>
          </a:p>
        </p:txBody>
      </p:sp>
      <p:sp>
        <p:nvSpPr>
          <p:cNvPr id="66" name="Segnaposto testo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7" name="Segnaposto testo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8" name="Segnaposto testo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9" name="Segnaposto testo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0" name="Segnaposto testo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1" name="Segnaposto testo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2" name="Segnaposto testo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3" name="Segnaposto testo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4" name="Segnaposto testo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5" name="Segnaposto testo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6" name="Segnaposto testo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7" name="Segnaposto testo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 finanzi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ra il nostro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4" name="Segnaposto immagine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7" name="Segnaposto immagine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6" name="Segnaposto immagine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5" name="Segnaposto testo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28" name="Segnaposto testo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31" name="Segnaposto testo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39" name="Segnaposto piè di pagina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40" name="Segnaposto numero diapositiva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41" name="Segnaposto data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3C43BC-37F1-8BB6-D8A6-8EE740C5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337DF4-2B1F-612A-68F5-AFDAEBFB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381D6D-411F-CD53-84AF-63473EE9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3B4778-2391-FB7B-E595-C54C9D89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E66EA-38BD-028F-56FB-1C89E33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120100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ra il nostro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34" name="Segnaposto immagine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81" name="Segnaposto immagine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85" name="Segnaposto immagine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87" name="Segnaposto immagine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41" name="Segnaposto testo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43" name="Segnaposto testo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45" name="Segnaposto testo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6" name="Segnaposto testo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47" name="Segnaposto testo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8" name="Segnaposto testo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97" name="Segnaposto immagine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99" name="Segnaposto immagine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01" name="Segnaposto immagine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03" name="Segnaposto immagine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73" name="Segnaposto testo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74" name="Segnaposto testo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75" name="Segnaposto testo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76" name="Segnaposto testo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77" name="Segnaposto testo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78" name="Segnaposto testo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79" name="Segnaposto testo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80" name="Segnaposto testo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5" name="Segnaposto piè di pagina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06" name="Segnaposto numero diapositiva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07" name="Segnaposto data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45" name="Segnaposto testo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49" name="Segnaposto testo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48" name="Segnaposto testo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37" name="Segnaposto testo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38" name="Segnaposto testo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9" name="Segnaposto testo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0" name="Segnaposto testo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1" name="Segnaposto testo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3" name="Segnaposto testo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3" name="Segnaposto piè di pagina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4" name="Segnaposto numero diapositiva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F9054-0FE1-1FCF-C160-0262F1AA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C4E0C-B659-EB26-06E1-BBA8D62BD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80CA57-C243-5E52-7EFE-96FD11539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DBB262-B247-2E11-C547-5E6A5CF9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3BD1F3-630E-C526-FFFA-7C28A7F0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750590-31FC-737D-FB9C-E0E20225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6489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B084F-8B41-DE02-DB36-A4FC0052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90FA98-8AAD-95A1-F802-7356EA2C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8C1A31-A56B-40C1-8013-276CF6AF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545312-90E3-AD3A-F19A-6E622097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C14835-476F-4C3B-45F1-64BF56C75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F6964-39B3-3731-B5C0-01DD64B0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CABB1C-E3B4-CFB0-6521-DAF6CEE6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A89B83-DF6F-29DF-EC75-CBD76966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6969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A8CB9-AD95-E883-2A83-B87D566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7FAB83-BF73-0AF6-7308-AA6DC7A8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C9135A-9C6C-E06F-B17B-25A73D4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F62DFE-3781-6AB2-8B34-8373FAD9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62285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3BFBD-C2F5-C75B-A823-F5FF0084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585AF1-A446-EEB1-ECED-0078E6A7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C1EE18-5F30-253E-7140-90F003B4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36540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8D978D-67E2-D89A-8EEF-7B5FFB8D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E293F5-8E59-2BA5-FAC0-1C2695A4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DCCC73-A396-699B-158A-F5757CEDF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288931-F67E-5FC9-BC9C-203D42E9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61D15F-54A3-32FE-6AED-510F6C4D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869465-023B-3933-2075-99BEF841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6171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B9674-BB78-A8D5-52F4-B7CDF715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0454CC-4158-3C67-1429-086A869F2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380652-BAFE-6A4F-8C11-9BE95122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4B1465-4918-35DB-FC86-21424302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369BF6-4D60-D00A-398B-D0A07E2F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FB72F0-97E9-A912-386D-7AF600FB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2671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92106F-C7F4-90DE-FCF3-49E06563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B7502D-8C60-41F1-59ED-CCDA3C16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74076F-D19F-688B-EB49-05893181B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2C7ED8-10AB-E192-4287-0A4639A7A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FF4BA4-3AB9-082E-90D2-B5B22DCFC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2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58" r:id="rId22"/>
    <p:sldLayoutId id="2147483659" r:id="rId23"/>
    <p:sldLayoutId id="2147483669" r:id="rId24"/>
    <p:sldLayoutId id="2147483660" r:id="rId25"/>
    <p:sldLayoutId id="2147483661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300" dirty="0"/>
              <a:t>scadenzario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n. 12/10</a:t>
            </a:r>
          </a:p>
          <a:p>
            <a:pPr rtl="0"/>
            <a:r>
              <a:rPr lang="it-IT"/>
              <a:t>DICEMBRE </a:t>
            </a:r>
            <a:r>
              <a:rPr lang="it-IT" dirty="0"/>
              <a:t>2024</a:t>
            </a:r>
          </a:p>
        </p:txBody>
      </p:sp>
      <p:pic>
        <p:nvPicPr>
          <p:cNvPr id="3" name="Immagine 2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2F684BEB-5A90-35FE-6534-CBEDD8855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5" y="32538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67" y="596816"/>
            <a:ext cx="5424988" cy="81915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16 DICEMBRE 2024</a:t>
            </a:r>
            <a:br>
              <a:rPr lang="it-IT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dirty="0"/>
              <a:t>2023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4834"/>
            <a:ext cx="2424146" cy="141788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1955" y="3716896"/>
            <a:ext cx="5381783" cy="1653755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Cedolare secca di partita IVA e persone fisiche. Per i titolari di partita IVA e persone fisiche termine versamento 7° rata di 7 dell’imposta sostitutiva sui canoni locativi per i quali si è scelto di applicare il regime della Cedolare Secca , dovuta dai contribuenti titolari di partita IVA che hanno versato la prima rata entro il 1° luglio; versamento 6°  rata di 6 per chi ha versato la prima rata entro il 30 luglio.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Si tratta del saldo 2023 e del primo acconto 2024. I versamenti vanno effettuati tramite Modello F24 telematico: Gli interessi per la rateizzazione  non vanno cumulati all’imposta  ma versati a parte  con il codice tributo 1668 – interessi pagamento dilazionato , imposte erariali.</a:t>
            </a:r>
          </a:p>
          <a:p>
            <a:pPr algn="l">
              <a:lnSpc>
                <a:spcPct val="100000"/>
              </a:lnSpc>
            </a:pPr>
            <a:endParaRPr lang="it-IT" sz="105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10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91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543467"/>
            <a:ext cx="5424988" cy="81915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16 DICEMBRE 2024</a:t>
            </a:r>
            <a:b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</a:br>
            <a:r>
              <a:rPr lang="it-IT" sz="1400" dirty="0"/>
              <a:t>2023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5040" y="3660205"/>
            <a:ext cx="2403625" cy="150251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1736" y="3728880"/>
            <a:ext cx="4965526" cy="2014367"/>
          </a:xfrm>
        </p:spPr>
        <p:txBody>
          <a:bodyPr rtlCol="0">
            <a:normAutofit fontScale="92500" lnSpcReduction="10000"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IMU: versamento saldo. Termine versamento saldo IMU. In sede di versamento del I acconto 2024, il contribuente ha versato il 50%  dell’importo totale del versamento effettuato nel 2023. In sede di versamento del saldo, il contribuente provvederà quindi al conguaglio  dell’imposta dovuta, tenuto  a mente l’aliquota deliberata dal comune di appartenenza per il 2024.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Il versamento va effettuato a mezzo F24 – Sezione IMU – utilizzando i seguenti codici tributo: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3912 – IMU per abitazione principale e relative pertinenze;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3914 – IMU per terreni;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3916 – IMU aree fabbricabili;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3918 – IMU per altri fabbricati;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3925-  IMU per immobili a uso produttivo classificati nel gruppo catastale D – Stato;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3930 – IMU per immobili a uso produttivo classificati nel gruppo catastale D – Incremento Comune:</a:t>
            </a:r>
          </a:p>
          <a:p>
            <a:pPr algn="l">
              <a:lnSpc>
                <a:spcPct val="100000"/>
              </a:lnSpc>
            </a:pPr>
            <a:endParaRPr lang="it-IT" sz="105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11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82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0" y="741068"/>
            <a:ext cx="4115447" cy="598583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MERCOLEDI’ 25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4834"/>
            <a:ext cx="2424146" cy="141788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8272" y="3700498"/>
            <a:ext cx="4964244" cy="173629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Modello INTRASTAT mensile. Termine di presentazione modello INTRASTAT mensile relativo al mese precedente  in relazione alle operazioni effettuate per cessione di beni o prestazioni di servizi  nei confronti dei soggetti UE.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Per i titolari di partita IVA la presentazione del modello INTRASTAT mensile è obbligatoria solo per chi ha effettuato un ammontare di operazioni superiori a euro 50.000 nel mese precedente, relativamente a cessioni di beni e servizi nei confronti di soggetti NON residenti in Italia ma appartenenti alla Comunità Europea, in qualità di titolari di partita IVA di uno Stato membro UE.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12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0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VENERDI’ 27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9638" y="3625109"/>
            <a:ext cx="2289027" cy="770647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6845" y="3833470"/>
            <a:ext cx="5066969" cy="1909779"/>
          </a:xfrm>
        </p:spPr>
        <p:txBody>
          <a:bodyPr rtlCol="0">
            <a:normAutofit fontScale="85000" lnSpcReduction="20000"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Versamento acconto IVA 2024. Termine scadenza versamento acconto IVA per l’anno di imposta 2024. Tenuto a mente il risultato dell’ultimo trimestre dell’anno prima, il contribuente può provvedere al conteggio dell’acconto secondo tre distinti criteri: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Metodo storico, pari all’88% dell’importo risultante a debito dal IV trimestre dell’anno precedente;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Metodo analitico, sulla base delle operazioni effettuate fino al 20 dicembre. In questo caso l’acconto è pari al 100% dell’importo risultante dalla liquidazioni dell’imposta IVA effettuata fino alla data del 20 dicembre;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Metodo previsionale, pari all’88% delle operazioni che si ritiene di effettuare fino alla data del 31 dicembre dell’anno di riferimento.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Facciamo presente che l’acconto IVA non va versato nel caso in cui l’importo risultante risulti inferiore a 103,29 euro. Ai fini del versamento il codice tributo da utilizzare è il :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*6013 – sezione erario – anno di imposta 2024 per i contribuenti mensili;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*6035 – sezione erario – anno di imposta 2024 per i contribuenti trimestrali.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13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39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97" y="741068"/>
            <a:ext cx="4385524" cy="59497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2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PREVIDENZA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 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4848" y="3700498"/>
            <a:ext cx="4799238" cy="1062251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srgbClr val="3C6CB7"/>
                </a:solidFill>
                <a:latin typeface="+mj-lt"/>
              </a:rPr>
              <a:t>Uniemens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srgbClr val="3C6CB7"/>
                </a:solidFill>
                <a:latin typeface="+mj-lt"/>
              </a:rPr>
              <a:t>Entro oggi i datori di lavoro devono comunicare la denuncia, relativa al mese di ottobre, delle retribuzioni e dei relativi contributi  corrisposti a ogni lavoratore dipendente o collaboratore.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srgbClr val="3C6CB7"/>
                </a:solidFill>
                <a:latin typeface="+mj-lt"/>
              </a:rPr>
              <a:t>La mancata comunicazione entro i tempi determina un reato di evasione contributiva.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14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16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75" y="741068"/>
            <a:ext cx="5424988" cy="57924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16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PREVIDENZA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DATORI DI LAVORO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5155" y="3865776"/>
            <a:ext cx="4415334" cy="165837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Versamento ritenute e contributi.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Versamento da parte del sostituto di imposta delle ritenute fiscali e contributi previdenziali trattenuti dal datore di lavoro al lavoratore dipendente, contestualmente alla quota a carico del datore di lavoro.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Il versamento avviene mediante  Modello F24, compilato con gli estremi del sostituto e gli estremi della matricola INPS del sostituto, in relazione  al mese di novembre   2024.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15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86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75" y="741068"/>
            <a:ext cx="5424988" cy="57924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16 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PREVIDENZA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DATORI DI LAVORO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6626" y="3766049"/>
            <a:ext cx="4511616" cy="121418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Acconto imposta sostitutiva TFR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Termine versamento da parte dei sostituti d’imposta, del saldo dell’imposta sostitutiva dovuta sulle rivalutazioni 2024 dei fondi per il trattamento di fine rapporto accantonati a tutto il 31 dicembre 2024, Il versamento va effettuato utilizzando il Modello F24 esclusivamente in via telematica. Il codice tributo è 1712,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16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73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B954-E551-02C6-952F-D78A6281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B1E5BD9B-799D-4511-6B7C-FD01C27F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75" y="741068"/>
            <a:ext cx="5424988" cy="57924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MARTEDI’ 31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1F25E949-A4CA-8386-3532-6578641920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PREVIDENZA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DAA573C7-7FC9-0BF3-AE42-26023823E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7111D94A-35F5-EFF7-4A65-B1FA688F2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C20990DC-01C7-9EEF-8DEB-09FA4B46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DATORI DI LAVORO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0CACAAB-C388-F0A4-547B-8FD8D22239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A5378D40-B8C6-9ECC-E00E-9819239D5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6626" y="3766049"/>
            <a:ext cx="4511616" cy="121418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Uniemens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Entro oggi i datori di lavoro devono comunicare la denuncia, relativa al mese di novembre, delle retribuzioni e dei relativi contributi corrisposti a ogni lavoratore dipendente o collaboratore. La mancata comunicazione entro i tempi determina un reato di evasione contributiva.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63D440-2E0B-8A48-AC91-8AC477192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A9AE6-CD7C-448D-D359-A939B4B7F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17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BB6E4190-B200-871C-02E8-21C1F6C176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E6D104B-EAF7-4D64-20BC-AABCA15D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CB02109-79D2-0AAF-1914-7932E1A59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95010A7-4662-C2CB-94D2-BB407325D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09DFA916-204B-C580-EA42-A4A45A063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922FC26-337C-B562-970A-3A792325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6DD825DB-1756-2581-E78B-2EB7E6CB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BF0A398B-076D-496C-E6F4-DEC92342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61168B6D-2037-367E-74DC-4B05A023AA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DE583DDF-D262-33CD-7C64-D9D2BF133799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78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0" y="1194866"/>
            <a:ext cx="4989629" cy="175657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Grazie </a:t>
            </a:r>
            <a:br>
              <a:rPr lang="it-IT" dirty="0"/>
            </a:br>
            <a:br>
              <a:rPr lang="it-IT" dirty="0"/>
            </a:br>
            <a:r>
              <a:rPr lang="it-IT" sz="2000" cap="none" dirty="0"/>
              <a:t>ancecampania.it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ANCE Campania</a:t>
            </a:r>
          </a:p>
          <a:p>
            <a:pPr rtl="0"/>
            <a:r>
              <a:rPr lang="it-IT" dirty="0"/>
              <a:t>081 764 5851</a:t>
            </a:r>
          </a:p>
          <a:p>
            <a:pPr rtl="0"/>
            <a:r>
              <a:rPr lang="it-IT" dirty="0"/>
              <a:t>info@ancecampania.it</a:t>
            </a:r>
          </a:p>
          <a:p>
            <a:pPr rtl="0"/>
            <a:r>
              <a:rPr lang="it-IT" dirty="0"/>
              <a:t>www.ancecampania.it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18</a:t>
            </a:fld>
            <a:endParaRPr lang="it-IT"/>
          </a:p>
        </p:txBody>
      </p:sp>
      <p:sp>
        <p:nvSpPr>
          <p:cNvPr id="14" name="Segnaposto data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pic>
        <p:nvPicPr>
          <p:cNvPr id="3" name="Immagine 2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EA1FB930-3788-0F6E-9C1B-6EF73469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51" y="15409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56" y="267109"/>
            <a:ext cx="2806280" cy="94567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LUNEDI 2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271" y="3454818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336" y="3400925"/>
            <a:ext cx="2165230" cy="53272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142" y="3766050"/>
            <a:ext cx="1932317" cy="56360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3417" y="3429000"/>
            <a:ext cx="269224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6081" y="3370367"/>
            <a:ext cx="5140293" cy="2647662"/>
          </a:xfrm>
        </p:spPr>
        <p:txBody>
          <a:bodyPr rtlCol="0">
            <a:normAutofit fontScale="25000" lnSpcReduction="20000"/>
          </a:bodyPr>
          <a:lstStyle>
            <a:defPPr>
              <a:defRPr lang="it-IT"/>
            </a:defPPr>
          </a:lstStyle>
          <a:p>
            <a:pPr algn="l"/>
            <a:r>
              <a:rPr lang="it-IT" sz="1400" b="1" i="0" u="none" strike="noStrike" baseline="0" dirty="0">
                <a:latin typeface="FormaDJRText-Bold"/>
              </a:rPr>
              <a:t>di partita IVA: autofattura elettronica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Versamento II acconto di imposta.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Termine versamento in un’unica soluzione o II acconto di imposta per l’anno 2024. Il versamento deve essere pari al 60%  del saldo pagato dal contribuente per l’anno di imposta 2023, così come risultante dalla compilazione dele modello redditi 2024,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I principali codici tributo per i versamenti del II acconto: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*4034 –IRPEF acconto, seconda rata o acconto in un’unica soluzione;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*3813- IRAP acconto, seconda rata o acconto in un’unica soluzione;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*2002- IRES acconto, seconda rata o acconto in un’unica soluzione;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*1791- imposta sostitutiva sul regime forfettario-acconto seconda o unica rata;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*1794-imposta sostitutiva sul regime dei nuovi minimi – acconto seconda o unica rata;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*4045 –imposta sul valore degli immobili situati all’estero (IVIE) – acconto seconda o unica soluzione;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*4048- imposta sul valore delle attività finanziarie detenute all’estero (IVAFE)- acconto seconda o unica rata.</a:t>
            </a:r>
          </a:p>
          <a:p>
            <a:pPr algn="just"/>
            <a:r>
              <a:rPr lang="it-IT" sz="3600" dirty="0">
                <a:solidFill>
                  <a:srgbClr val="3C6CB7"/>
                </a:solidFill>
                <a:latin typeface="FormaDJRText-Regular"/>
              </a:rPr>
              <a:t>*1841-Cedolare secca, seconda rata o acconto in un’unica soluzione:</a:t>
            </a:r>
          </a:p>
          <a:p>
            <a:pPr algn="just"/>
            <a:endParaRPr lang="it-IT" sz="480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2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7D45A704-709E-9448-4022-6562DB643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6449" y="179259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2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Fisco </a:t>
            </a:r>
            <a:endParaRPr lang="it-IT" dirty="0"/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475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Chi </a:t>
            </a:r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5889" y="3766050"/>
            <a:ext cx="2154911" cy="1396669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dirty="0">
                <a:solidFill>
                  <a:srgbClr val="3C6CB7"/>
                </a:solidFill>
              </a:rPr>
              <a:t>TITOLARI DI PARTITA IVA</a:t>
            </a:r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7458" y="3429000"/>
            <a:ext cx="3689796" cy="282514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Cosa </a:t>
            </a:r>
            <a:endParaRPr lang="it-IT" dirty="0"/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800" y="3783002"/>
            <a:ext cx="4416461" cy="164853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0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Invio liquidazione periodica III trimestre 2024, Termine invio liquidazione periodica IVA relativa al III trimestre 2024. L’invio deve essere effettuato da tutti i titolari di partita IVA che nel trimestre di riferimento hanno effettuato operazioni attive e passive soggette ad IVA. Il modello va trasmesso in modalità telematica dai possessori delle credenziali Fisco on line o in alternativa alla trasmissione va delegato un intermediario. Sono esonerati dall’adempimento i contribuenti non tenuti alla presentazione della dichiarazione annuale IVA (ad esempio le Associazioni in regime forfettario) o all’effettuazione delle liquidazioni periodiche, come i produttori agricoli in regime semplificato.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it-IT" sz="1000" b="0" i="0" u="none" strike="noStrike" baseline="0" dirty="0"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scadenzario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Dicembre 2023</a:t>
            </a:r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0889" y="1964103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0423" y="1695281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2824" y="1730824"/>
            <a:ext cx="865977" cy="10403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6388" y="1987577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50EF4B07-DE46-F16C-583B-1237F013E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316" y="205489"/>
            <a:ext cx="2295525" cy="819150"/>
          </a:xfrm>
          <a:prstGeom prst="rect">
            <a:avLst/>
          </a:prstGeom>
        </p:spPr>
      </p:pic>
      <p:sp>
        <p:nvSpPr>
          <p:cNvPr id="7" name="Titolo 33">
            <a:extLst>
              <a:ext uri="{FF2B5EF4-FFF2-40B4-BE49-F238E27FC236}">
                <a16:creationId xmlns:a16="http://schemas.microsoft.com/office/drawing/2014/main" id="{351C460C-EC9C-EA20-1FA2-A5EBD9CE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55" y="532003"/>
            <a:ext cx="3221428" cy="8191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LUNEDI’ 2 DICEMBRE 2024</a:t>
            </a:r>
            <a:br>
              <a:rPr lang="it-IT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39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475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7442" y="3744834"/>
            <a:ext cx="2343358" cy="141788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sz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1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1572" y="3543631"/>
            <a:ext cx="5117006" cy="2337615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Versamento imposta di bollo sulle E-fatture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 titolari di partita IVA scadenza del versamento dell’imposta di bollo dovuta sulle E-Fatture emesse nel III trimestre 2024, Accedendo alla propria area riservata sul portale FATTURE E CORRISPETTIVI  messo a disposizione dall’ADE, con credenziali Fisco on line, è possibile conteggiare l’imposta dovuta, con addebito diretto sul conto corrente, o prelevare l’F24 predisposto. I codici tributo sono: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*2524- </a:t>
            </a:r>
            <a:r>
              <a:rPr lang="it-IT" sz="9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imposta</a:t>
            </a: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bollo E-Fatture;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*2525- imposta di bollo E-Fatture sanzioni;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*2526-imposta di bollo E-Fatture sanzioni.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l’importo dovuto nel I e II trimestre non ecceda la soglia dei 250 euro allora il versamento degli importi va effettuato entro la scadenza del III trimestre, e pertanto entro la data del 30 novembre.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4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50EF4B07-DE46-F16C-583B-1237F013E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316" y="205489"/>
            <a:ext cx="2295525" cy="819150"/>
          </a:xfrm>
          <a:prstGeom prst="rect">
            <a:avLst/>
          </a:prstGeom>
        </p:spPr>
      </p:pic>
      <p:sp>
        <p:nvSpPr>
          <p:cNvPr id="7" name="Titolo 33">
            <a:extLst>
              <a:ext uri="{FF2B5EF4-FFF2-40B4-BE49-F238E27FC236}">
                <a16:creationId xmlns:a16="http://schemas.microsoft.com/office/drawing/2014/main" id="{351C460C-EC9C-EA20-1FA2-A5EBD9CE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69" y="819521"/>
            <a:ext cx="3010619" cy="636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LUNEDI 2 DICEMBRE 2024</a:t>
            </a:r>
            <a:br>
              <a:rPr lang="it-IT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2984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6" y="205488"/>
            <a:ext cx="3927926" cy="696222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sz="1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2 DICEMBRE 2024</a:t>
            </a:r>
            <a:br>
              <a:rPr lang="it-IT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</a:br>
            <a:r>
              <a:rPr lang="it-IT" dirty="0"/>
              <a:t>dicembre 20231g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0608" y="3954866"/>
            <a:ext cx="4719338" cy="814771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3C6CB7"/>
                </a:solidFill>
                <a:effectLst/>
                <a:uLnTx/>
                <a:uFillTx/>
                <a:latin typeface="FormaDJRText-Regular"/>
                <a:ea typeface="+mn-ea"/>
                <a:cs typeface="+mn-cs"/>
              </a:rPr>
              <a:t>Rottamazione Quater: versamento rata Termine versamento rata relativa alla Rottamazione quater per i contribuenti che hanno aderito nell’anno 2023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maDJRText-Regular"/>
                <a:ea typeface="+mn-ea"/>
                <a:cs typeface="+mn-cs"/>
              </a:rPr>
              <a:t>ogni mese o frazione di mese a partire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8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5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6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828139"/>
            <a:ext cx="3313191" cy="51151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16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3448" y="3763633"/>
            <a:ext cx="4932747" cy="1979617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Autofattura elettronica. Termine invio al sistema SDI autofattura elettronica, relativa ai documenti di acquisto ricevuti, nel mese precedente, da soggetti esteri che non transitano nel Nostro sistema SDI codici:</a:t>
            </a:r>
          </a:p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*RD17:integrazione o autofattura per acquisto di servizi dall’estero (residente UE o Extra UE);</a:t>
            </a:r>
          </a:p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*TD19:Integrazione per acquisto di beni intracomunitari;</a:t>
            </a:r>
          </a:p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*TD19: integrazione per acquisti interni tramite internet di beni da soggetti extra UE;</a:t>
            </a:r>
          </a:p>
          <a:p>
            <a:pPr algn="just">
              <a:lnSpc>
                <a:spcPts val="1640"/>
              </a:lnSpc>
            </a:pPr>
            <a:endParaRPr lang="it-IT" sz="120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6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5E391-ABC3-0584-40F1-A32B1477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19FB3730-2A8E-7887-1C6B-8B0F68C1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828139"/>
            <a:ext cx="3313191" cy="51151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16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6ECBB06D-A690-E31A-3AC2-618F91332B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95897E87-85CB-68A0-54C2-2BE065AF8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AB9386F8-0E68-AB08-B55B-85CEB5E16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34B5BDBE-5F6A-FFE8-159C-0FE1C46747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7867DD93-C50A-48E1-D85E-F5C1AF54E0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9092BF9-7EF2-6F26-23AB-A0EFFD0DF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64392" y="3970823"/>
            <a:ext cx="4561984" cy="123970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IVA NOVEMBRE. Liquidazione e versamento IVA di novembre 2024, senza maggiorazione, codice 6011 – sezione erario –anno 2024.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9B06CF-99DF-EB78-A77F-9BD5F63FC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849D5B-EFB3-3504-CB42-912DDF21F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7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F58C941F-EEE8-0783-B1DE-8CB2FB619E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3ECAD3-B122-0342-1617-DD122EBE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29E7CCEF-C400-CB69-B7C1-D70FC419E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BC0845D4-E528-003D-E65C-A2B76F604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04FDDBE0-DB49-ACD9-E7AC-3A9C5E06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020D03A-BD0D-9102-DC2A-FADD510DC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3E9F36A6-5152-D19D-D332-D0449771F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2CDBC213-E488-E684-32F5-B4A52FD8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445A5772-CFE1-5D4C-D287-23424736C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86" y="767768"/>
            <a:ext cx="3171405" cy="55273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16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8585" y="3901701"/>
            <a:ext cx="4687076" cy="79307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RA NOVEMBRE. Versamento delle ritenute d’acconto operate a novembre 2024, Codice tributo 1040 – mese 11 – anno 2024 – sezione erario.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8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44" y="779687"/>
            <a:ext cx="2488202" cy="559963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sz="1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16 DICEMBRE 2024 </a:t>
            </a:r>
            <a:r>
              <a:rPr lang="it-IT" dirty="0"/>
              <a:t>dicembre 2023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8472" y="3744834"/>
            <a:ext cx="2893430" cy="141788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0840" y="3605694"/>
            <a:ext cx="5097348" cy="1604833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Versamento Imposte. Per i titolari di partita IVA e persone fisiche termine versamento 7° rata di 7 per le imposte risultanti dai MODELLI REDDITI e IRAP 2024, per chi ha versato la prima rata entro il 1° luglio , termine versamento 6° di 6 per chi ha versato la prima rata al 30 luglio con maggiorazione dello 0,40%.Versamento tramite F24 telematico. Gli interessi per la rateizzazione non vanno cumulati con all’imposta, ma versati a parte con i seguenti codici tributo (per le imposte) e causali (per i contributi):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*1668- interessi pagamento dilazionato, imposte erariali;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*3805-interessi pagamento dilazionato, tributi regionali;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*3857-interessi pagamento dilazionato, tributi locali.</a:t>
            </a:r>
          </a:p>
          <a:p>
            <a:pPr algn="just">
              <a:lnSpc>
                <a:spcPct val="100000"/>
              </a:lnSpc>
            </a:pPr>
            <a:endParaRPr lang="it-IT" sz="11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9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645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989D7-CF02-4DC5-9433-98B600ACA0D7}">
  <ds:schemaRefs>
    <ds:schemaRef ds:uri="http://schemas.microsoft.com/sharepoint/v3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1774</Words>
  <Application>Microsoft Office PowerPoint</Application>
  <PresentationFormat>Widescreen</PresentationFormat>
  <Paragraphs>238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FormaDJRText-Bold</vt:lpstr>
      <vt:lpstr>FormaDJRText-Regular</vt:lpstr>
      <vt:lpstr>Tema di Office</vt:lpstr>
      <vt:lpstr>scadenzario</vt:lpstr>
      <vt:lpstr>LUNEDI 2 DICEMBRE 2024</vt:lpstr>
      <vt:lpstr>LUNEDI’ 2 DICEMBRE 2024   </vt:lpstr>
      <vt:lpstr>LUNEDI 2 DICEMBRE 2024   </vt:lpstr>
      <vt:lpstr>LUNEDI 2 DICEMBRE 2024 dicembre 20231g</vt:lpstr>
      <vt:lpstr>LUNEDI 16 DICEMBRE 2024</vt:lpstr>
      <vt:lpstr>LUNEDI 16 DICEMBRE 2024</vt:lpstr>
      <vt:lpstr>LUNEDI 16 DICEMBRE 2024</vt:lpstr>
      <vt:lpstr>LUNEDI 16 DICEMBRE 2024 dicembre 2023</vt:lpstr>
      <vt:lpstr>LUNEDI 16 DICEMBRE 2024 2023</vt:lpstr>
      <vt:lpstr>LUNEDI’ 16 DICEMBRE 2024 2023</vt:lpstr>
      <vt:lpstr>MERCOLEDI’ 25 DICEMBRE 2024</vt:lpstr>
      <vt:lpstr>VENERDI’ 27 DICEMBRE 2024</vt:lpstr>
      <vt:lpstr>LUNEDI’ 2 DICEMBRE 2024</vt:lpstr>
      <vt:lpstr>LUNEDI’ 16 DICEMBRE 2024</vt:lpstr>
      <vt:lpstr>LUNEDI’ 16  DICEMBRE 2024</vt:lpstr>
      <vt:lpstr>MARTEDI’ 31 DICEMBRE 2024</vt:lpstr>
      <vt:lpstr>Grazie   ancecampania.it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scadenzario</dc:title>
  <dc:creator>ANCE CAMPANIA</dc:creator>
  <cp:lastModifiedBy>Ufficio Ance</cp:lastModifiedBy>
  <cp:revision>334</cp:revision>
  <cp:lastPrinted>2024-03-05T09:24:19Z</cp:lastPrinted>
  <dcterms:created xsi:type="dcterms:W3CDTF">2023-11-09T11:08:13Z</dcterms:created>
  <dcterms:modified xsi:type="dcterms:W3CDTF">2024-12-06T08:40:22Z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